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5" r:id="rId17"/>
    <p:sldId id="272" r:id="rId18"/>
    <p:sldId id="273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2" r:id="rId27"/>
    <p:sldId id="284" r:id="rId28"/>
    <p:sldId id="285" r:id="rId29"/>
    <p:sldId id="269" r:id="rId3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9F26-2D85-4A3C-BF7E-B2F0A232C219}" type="datetimeFigureOut">
              <a:rPr lang="es-MX" smtClean="0"/>
              <a:t>26/02/2016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26694-0A5C-4521-AB72-1393B35059E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2282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buClrTx/>
              <a:buFontTx/>
              <a:buNone/>
            </a:pPr>
            <a:endParaRPr lang="en-US" altLang="es-MX" sz="1000">
              <a:solidFill>
                <a:srgbClr val="000000"/>
              </a:solidFill>
              <a:latin typeface="HelveticaNeueLT Pro 77 BdCn"/>
            </a:endParaRPr>
          </a:p>
          <a:p>
            <a:pPr eaLnBrk="1">
              <a:buClrTx/>
              <a:buFontTx/>
              <a:buNone/>
            </a:pPr>
            <a:fld id="{BC924DEE-74AD-4D71-B435-475EE5D89C2B}" type="slidenum">
              <a:rPr lang="en-US" altLang="es-MX" sz="1000">
                <a:solidFill>
                  <a:srgbClr val="000000"/>
                </a:solidFill>
                <a:latin typeface="HelveticaNeueLT Pro 77 BdCn"/>
              </a:rPr>
              <a:pPr eaLnBrk="1">
                <a:buClrTx/>
                <a:buFontTx/>
                <a:buNone/>
              </a:pPr>
              <a:t>16</a:t>
            </a:fld>
            <a:endParaRPr lang="en-US" altLang="es-MX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r>
              <a:rPr lang="en-US" dirty="0" smtClean="0">
                <a:ea typeface="ＭＳ Ｐゴシック" charset="0"/>
                <a:cs typeface="+mn-cs"/>
              </a:rPr>
              <a:t>Look up analog ref</a:t>
            </a:r>
          </a:p>
        </p:txBody>
      </p:sp>
    </p:spTree>
    <p:extLst>
      <p:ext uri="{BB962C8B-B14F-4D97-AF65-F5344CB8AC3E}">
        <p14:creationId xmlns:p14="http://schemas.microsoft.com/office/powerpoint/2010/main" val="1805960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26/02/2016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8967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26/02/2016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9828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26/02/2016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447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26/02/2016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671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26/02/2016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1689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26/02/2016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9488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26/02/2016</a:t>
            </a:fld>
            <a:endParaRPr lang="es-MX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9780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26/02/2016</a:t>
            </a:fld>
            <a:endParaRPr lang="es-MX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1173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26/02/2016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842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26/02/2016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7350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26/02/2016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5129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3BA39DF-E726-4FF1-8AA2-0131A67CB928}" type="datetimeFigureOut">
              <a:rPr lang="es-MX" smtClean="0"/>
              <a:t>26/02/2016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2851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oBUXOOdLXY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github.com/DAFRELECTRONICS/CursoArduino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Introducción a Arduino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Daniel A. Fernandez Raygoza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4" t="15395" r="30420" b="14220"/>
          <a:stretch>
            <a:fillRect/>
          </a:stretch>
        </p:blipFill>
        <p:spPr bwMode="auto">
          <a:xfrm>
            <a:off x="5005253" y="881398"/>
            <a:ext cx="3929062" cy="241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1494" t="15395" r="30420" b="1422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9590467" y="3624417"/>
            <a:ext cx="248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/>
              <a:t>Material creado por: </a:t>
            </a:r>
            <a:endParaRPr lang="es-MX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571" y="3993749"/>
            <a:ext cx="2486372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2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274" y="289771"/>
            <a:ext cx="2692354" cy="202065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Modelos Arduino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36" y="165351"/>
            <a:ext cx="3079204" cy="231099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768" y="2025883"/>
            <a:ext cx="3246629" cy="24366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36" y="2438506"/>
            <a:ext cx="3186528" cy="23915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553" y="4357109"/>
            <a:ext cx="3191768" cy="239547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15" y="4419114"/>
            <a:ext cx="3026536" cy="22714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309" y="218224"/>
            <a:ext cx="3224012" cy="24196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90" y="2560851"/>
            <a:ext cx="2590731" cy="193530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37" y="4553873"/>
            <a:ext cx="2956560" cy="22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8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Pero ¿Cuál usaremos nosotros?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70479" y="864108"/>
            <a:ext cx="8010659" cy="5120640"/>
          </a:xfrm>
        </p:spPr>
        <p:txBody>
          <a:bodyPr>
            <a:normAutofit/>
          </a:bodyPr>
          <a:lstStyle/>
          <a:p>
            <a:r>
              <a:rPr lang="es-MX" sz="3200" dirty="0" smtClean="0"/>
              <a:t>Nosotros usaremos el Arduino UNO debido a que no tiene funciones avanzadas difíciles de configurar y además existe muchísima documentación. </a:t>
            </a:r>
          </a:p>
          <a:p>
            <a:r>
              <a:rPr lang="es-MX" sz="3200" dirty="0" smtClean="0"/>
              <a:t>Esta basada en el Atmega328P de Atmel.</a:t>
            </a:r>
          </a:p>
          <a:p>
            <a:r>
              <a:rPr lang="es-MX" sz="3200" dirty="0" smtClean="0"/>
              <a:t>Funciona a 5v, tiene un reloj de 16MHz.</a:t>
            </a:r>
          </a:p>
          <a:p>
            <a:r>
              <a:rPr lang="es-MX" sz="3200" dirty="0" smtClean="0"/>
              <a:t>Posee 14 pines digitales (6 PWM) y 6 pines analógicos. (también funcionan como digitales)</a:t>
            </a:r>
          </a:p>
          <a:p>
            <a:endParaRPr lang="es-MX" sz="3200" dirty="0" smtClean="0"/>
          </a:p>
          <a:p>
            <a:endParaRPr lang="es-MX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672" y="4650298"/>
            <a:ext cx="2581221" cy="193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6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Pero ¿Cuál usaremos nosotros?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70479" y="515155"/>
            <a:ext cx="8087931" cy="5808371"/>
          </a:xfrm>
        </p:spPr>
        <p:txBody>
          <a:bodyPr>
            <a:normAutofit lnSpcReduction="10000"/>
          </a:bodyPr>
          <a:lstStyle/>
          <a:p>
            <a:r>
              <a:rPr lang="es-MX" sz="3200" dirty="0" smtClean="0"/>
              <a:t>Se programa a través de un puerto USB.</a:t>
            </a:r>
          </a:p>
          <a:p>
            <a:r>
              <a:rPr lang="es-MX" sz="3200" dirty="0" smtClean="0"/>
              <a:t>Se puede alimentar externamente con una fuente de 7-12v (recomendado).</a:t>
            </a:r>
          </a:p>
          <a:p>
            <a:r>
              <a:rPr lang="es-MX" sz="3200" dirty="0" smtClean="0"/>
              <a:t>El microcontrolador es de 8 bits.</a:t>
            </a:r>
          </a:p>
          <a:p>
            <a:r>
              <a:rPr lang="es-MX" sz="3200" dirty="0" smtClean="0"/>
              <a:t>Cada pin de salida entrega 20ma.</a:t>
            </a:r>
          </a:p>
          <a:p>
            <a:r>
              <a:rPr lang="es-MX" sz="3200" dirty="0" smtClean="0"/>
              <a:t>Tiene 32KB de memoria de programa, de los cuales 0.5KB son del bootloader. </a:t>
            </a:r>
          </a:p>
          <a:p>
            <a:r>
              <a:rPr lang="es-MX" sz="3200" dirty="0" smtClean="0"/>
              <a:t>Tiene 2KB de memoria SRAM y 1KB memoria EEPROM.</a:t>
            </a:r>
          </a:p>
          <a:p>
            <a:r>
              <a:rPr lang="es-MX" sz="3200" dirty="0" smtClean="0"/>
              <a:t>Capaz de comunicaciones I2C, SPI</a:t>
            </a:r>
            <a:r>
              <a:rPr lang="es-MX" sz="3200" dirty="0"/>
              <a:t> </a:t>
            </a:r>
            <a:r>
              <a:rPr lang="es-MX" sz="3200" dirty="0" smtClean="0"/>
              <a:t>y serial entre otras.</a:t>
            </a: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290181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768" y="4843115"/>
            <a:ext cx="2591444" cy="19449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es un Shield?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3200" dirty="0"/>
              <a:t>Los Shields o tarjetas de expansión son módulos </a:t>
            </a:r>
            <a:r>
              <a:rPr lang="es-MX" sz="3200" dirty="0" smtClean="0"/>
              <a:t>que </a:t>
            </a:r>
            <a:r>
              <a:rPr lang="es-MX" sz="3200" dirty="0"/>
              <a:t>se pueden apilar encima de la placa Arduino y le proporcionan una funcionalidad determinada</a:t>
            </a:r>
            <a:r>
              <a:rPr lang="es-MX" sz="3200" dirty="0" smtClean="0"/>
              <a:t>.</a:t>
            </a:r>
          </a:p>
          <a:p>
            <a:endParaRPr lang="es-MX" sz="3200" dirty="0"/>
          </a:p>
          <a:p>
            <a:endParaRPr lang="es-MX" sz="3200" dirty="0" smtClean="0"/>
          </a:p>
          <a:p>
            <a:endParaRPr lang="es-MX" sz="3200" dirty="0"/>
          </a:p>
          <a:p>
            <a:endParaRPr lang="es-MX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996" y="3199951"/>
            <a:ext cx="2719320" cy="20408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90" y="3353727"/>
            <a:ext cx="2514427" cy="18871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426" y="2722733"/>
            <a:ext cx="2881492" cy="21626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691" y="4604202"/>
            <a:ext cx="2832758" cy="21260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919" y="4817487"/>
            <a:ext cx="2606250" cy="19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8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Un poco de motivación por parte de Massimo Banzi</a:t>
            </a:r>
            <a:endParaRPr lang="es-MX" dirty="0"/>
          </a:p>
        </p:txBody>
      </p:sp>
      <p:pic>
        <p:nvPicPr>
          <p:cNvPr id="4" name="UoBUXOOdLXY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49507" y="1123837"/>
            <a:ext cx="8173794" cy="459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4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El entorno de desarrollo Arduino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83" y="170406"/>
            <a:ext cx="5346276" cy="650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7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dlnmh9ip6v2uc.cloudfront.net/images/products/1/1/0/2/1/11021-02a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092" y="692944"/>
            <a:ext cx="5857875" cy="585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Left Brace 1"/>
          <p:cNvSpPr>
            <a:spLocks/>
          </p:cNvSpPr>
          <p:nvPr/>
        </p:nvSpPr>
        <p:spPr bwMode="auto">
          <a:xfrm>
            <a:off x="5393028" y="4818855"/>
            <a:ext cx="280988" cy="1143000"/>
          </a:xfrm>
          <a:prstGeom prst="leftBrace">
            <a:avLst>
              <a:gd name="adj1" fmla="val 8324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MX"/>
          </a:p>
        </p:txBody>
      </p:sp>
      <p:sp>
        <p:nvSpPr>
          <p:cNvPr id="10244" name="TextBox 2"/>
          <p:cNvSpPr txBox="1">
            <a:spLocks noChangeArrowheads="1"/>
          </p:cNvSpPr>
          <p:nvPr/>
        </p:nvSpPr>
        <p:spPr bwMode="auto">
          <a:xfrm>
            <a:off x="3843337" y="5036342"/>
            <a:ext cx="159493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MX" sz="2000" b="1" dirty="0" smtClean="0"/>
              <a:t>Entradas </a:t>
            </a:r>
            <a:r>
              <a:rPr lang="en-US" altLang="es-MX" sz="2000" b="1" dirty="0" err="1" smtClean="0"/>
              <a:t>Analógicas</a:t>
            </a:r>
            <a:endParaRPr lang="en-US" altLang="es-MX" sz="2000" b="1" dirty="0"/>
          </a:p>
        </p:txBody>
      </p:sp>
      <p:sp>
        <p:nvSpPr>
          <p:cNvPr id="10245" name="Left Brace 7"/>
          <p:cNvSpPr>
            <a:spLocks/>
          </p:cNvSpPr>
          <p:nvPr/>
        </p:nvSpPr>
        <p:spPr bwMode="auto">
          <a:xfrm flipH="1">
            <a:off x="9584028" y="3371056"/>
            <a:ext cx="280988" cy="2551113"/>
          </a:xfrm>
          <a:prstGeom prst="leftBrace">
            <a:avLst>
              <a:gd name="adj1" fmla="val 8322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MX"/>
          </a:p>
        </p:txBody>
      </p:sp>
      <p:sp>
        <p:nvSpPr>
          <p:cNvPr id="10246" name="TextBox 8"/>
          <p:cNvSpPr txBox="1">
            <a:spLocks noChangeArrowheads="1"/>
          </p:cNvSpPr>
          <p:nvPr/>
        </p:nvSpPr>
        <p:spPr bwMode="auto">
          <a:xfrm>
            <a:off x="9965028" y="4353719"/>
            <a:ext cx="18288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MX" sz="2000" b="1" dirty="0" smtClean="0"/>
              <a:t>E\S </a:t>
            </a:r>
            <a:r>
              <a:rPr lang="en-US" altLang="es-MX" sz="2000" b="1" dirty="0" err="1" smtClean="0"/>
              <a:t>Digitales</a:t>
            </a:r>
            <a:endParaRPr lang="en-US" altLang="es-MX" sz="2000" b="1" dirty="0"/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MX" sz="1200" b="1" dirty="0"/>
              <a:t>PWM(3, 5, 6, 9, 10, 11)</a:t>
            </a:r>
          </a:p>
        </p:txBody>
      </p:sp>
      <p:sp>
        <p:nvSpPr>
          <p:cNvPr id="10247" name="Left Brace 9"/>
          <p:cNvSpPr>
            <a:spLocks/>
          </p:cNvSpPr>
          <p:nvPr/>
        </p:nvSpPr>
        <p:spPr bwMode="auto">
          <a:xfrm rot="16200000" flipH="1">
            <a:off x="6200273" y="785812"/>
            <a:ext cx="280987" cy="501650"/>
          </a:xfrm>
          <a:prstGeom prst="leftBrace">
            <a:avLst>
              <a:gd name="adj1" fmla="val 8331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MX"/>
          </a:p>
        </p:txBody>
      </p:sp>
      <p:sp>
        <p:nvSpPr>
          <p:cNvPr id="10248" name="TextBox 10"/>
          <p:cNvSpPr txBox="1">
            <a:spLocks noChangeArrowheads="1"/>
          </p:cNvSpPr>
          <p:nvPr/>
        </p:nvSpPr>
        <p:spPr bwMode="auto">
          <a:xfrm>
            <a:off x="5339053" y="253205"/>
            <a:ext cx="1981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MX" sz="2000" b="1" dirty="0" smtClean="0"/>
              <a:t>DC Jack</a:t>
            </a:r>
            <a:br>
              <a:rPr lang="en-US" altLang="es-MX" sz="2000" b="1" dirty="0" smtClean="0"/>
            </a:br>
            <a:r>
              <a:rPr lang="en-US" altLang="es-MX" sz="2000" b="1" dirty="0" smtClean="0"/>
              <a:t>(Vin)</a:t>
            </a:r>
            <a:endParaRPr lang="en-US" altLang="es-MX" sz="1100" b="1" dirty="0"/>
          </a:p>
        </p:txBody>
      </p:sp>
      <p:sp>
        <p:nvSpPr>
          <p:cNvPr id="10249" name="TextBox 11"/>
          <p:cNvSpPr txBox="1">
            <a:spLocks noChangeArrowheads="1"/>
          </p:cNvSpPr>
          <p:nvPr/>
        </p:nvSpPr>
        <p:spPr bwMode="auto">
          <a:xfrm>
            <a:off x="6917028" y="253206"/>
            <a:ext cx="304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MX" sz="2000" b="1" dirty="0"/>
              <a:t>USB </a:t>
            </a:r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MX" sz="2000" b="1" dirty="0" smtClean="0"/>
              <a:t>(</a:t>
            </a:r>
            <a:r>
              <a:rPr lang="en-US" altLang="es-MX" sz="2000" b="1" dirty="0" err="1" smtClean="0"/>
              <a:t>hacia</a:t>
            </a:r>
            <a:r>
              <a:rPr lang="en-US" altLang="es-MX" sz="2000" b="1" dirty="0" smtClean="0"/>
              <a:t> PC)</a:t>
            </a:r>
            <a:endParaRPr lang="en-US" altLang="es-MX" sz="1100" b="1" dirty="0"/>
          </a:p>
        </p:txBody>
      </p:sp>
      <p:sp>
        <p:nvSpPr>
          <p:cNvPr id="10250" name="Left Brace 12"/>
          <p:cNvSpPr>
            <a:spLocks/>
          </p:cNvSpPr>
          <p:nvPr/>
        </p:nvSpPr>
        <p:spPr bwMode="auto">
          <a:xfrm rot="16200000" flipH="1">
            <a:off x="8300535" y="785812"/>
            <a:ext cx="280987" cy="501650"/>
          </a:xfrm>
          <a:prstGeom prst="leftBrace">
            <a:avLst>
              <a:gd name="adj1" fmla="val 8331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MX"/>
          </a:p>
        </p:txBody>
      </p:sp>
      <p:sp>
        <p:nvSpPr>
          <p:cNvPr id="10251" name="Left Brace 13"/>
          <p:cNvSpPr>
            <a:spLocks/>
          </p:cNvSpPr>
          <p:nvPr/>
        </p:nvSpPr>
        <p:spPr bwMode="auto">
          <a:xfrm flipH="1">
            <a:off x="9584028" y="2713831"/>
            <a:ext cx="280988" cy="276225"/>
          </a:xfrm>
          <a:prstGeom prst="leftBrace">
            <a:avLst>
              <a:gd name="adj1" fmla="val 8333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MX"/>
          </a:p>
        </p:txBody>
      </p:sp>
      <p:sp>
        <p:nvSpPr>
          <p:cNvPr id="10252" name="TextBox 14"/>
          <p:cNvSpPr txBox="1">
            <a:spLocks noChangeArrowheads="1"/>
          </p:cNvSpPr>
          <p:nvPr/>
        </p:nvSpPr>
        <p:spPr bwMode="auto">
          <a:xfrm>
            <a:off x="9984078" y="2559843"/>
            <a:ext cx="152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MX" sz="2000" b="1" dirty="0"/>
              <a:t>SCL\SDA</a:t>
            </a:r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MX" sz="1200" b="1" dirty="0" smtClean="0"/>
              <a:t>(BUS I2C )</a:t>
            </a:r>
            <a:endParaRPr lang="en-US" altLang="es-MX" sz="1200" b="1" dirty="0"/>
          </a:p>
        </p:txBody>
      </p:sp>
      <p:sp>
        <p:nvSpPr>
          <p:cNvPr id="10253" name="Left Brace 15"/>
          <p:cNvSpPr>
            <a:spLocks/>
          </p:cNvSpPr>
          <p:nvPr/>
        </p:nvSpPr>
        <p:spPr bwMode="auto">
          <a:xfrm>
            <a:off x="5393028" y="3796505"/>
            <a:ext cx="280988" cy="850900"/>
          </a:xfrm>
          <a:prstGeom prst="leftBrace">
            <a:avLst>
              <a:gd name="adj1" fmla="val 8342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MX"/>
          </a:p>
        </p:txBody>
      </p:sp>
      <p:sp>
        <p:nvSpPr>
          <p:cNvPr id="10254" name="TextBox 18"/>
          <p:cNvSpPr txBox="1">
            <a:spLocks noChangeArrowheads="1"/>
          </p:cNvSpPr>
          <p:nvPr/>
        </p:nvSpPr>
        <p:spPr bwMode="auto">
          <a:xfrm>
            <a:off x="3709115" y="3929855"/>
            <a:ext cx="17291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MX" sz="2000" b="1" dirty="0" smtClean="0"/>
              <a:t>Alimentation </a:t>
            </a:r>
            <a:endParaRPr lang="en-US" altLang="es-MX" sz="2000" b="1" dirty="0"/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MX" sz="1200" b="1" dirty="0"/>
              <a:t>5V / 3.3V / </a:t>
            </a:r>
            <a:r>
              <a:rPr lang="en-US" altLang="es-MX" sz="1200" b="1" dirty="0" smtClean="0"/>
              <a:t>GND/ Vin</a:t>
            </a:r>
            <a:endParaRPr lang="en-US" altLang="es-MX" sz="1200" b="1" dirty="0"/>
          </a:p>
        </p:txBody>
      </p:sp>
      <p:sp>
        <p:nvSpPr>
          <p:cNvPr id="10255" name="TextBox 19"/>
          <p:cNvSpPr txBox="1">
            <a:spLocks noChangeArrowheads="1"/>
          </p:cNvSpPr>
          <p:nvPr/>
        </p:nvSpPr>
        <p:spPr bwMode="auto">
          <a:xfrm>
            <a:off x="9888828" y="1158080"/>
            <a:ext cx="152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MX" sz="2000" b="1"/>
              <a:t>RESET</a:t>
            </a:r>
            <a:endParaRPr lang="en-US" altLang="es-MX" sz="1200" b="1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9531641" y="1361281"/>
            <a:ext cx="596900" cy="40957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s-MX" dirty="0" smtClean="0"/>
              <a:t>Conexiones Arduino UNO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330784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Conexiones Arduino UNO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772" y="334851"/>
            <a:ext cx="8421841" cy="595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3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Manipulación de salidas digitales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41690" y="167425"/>
            <a:ext cx="8165206" cy="6400800"/>
          </a:xfrm>
        </p:spPr>
        <p:txBody>
          <a:bodyPr>
            <a:normAutofit/>
          </a:bodyPr>
          <a:lstStyle/>
          <a:p>
            <a:r>
              <a:rPr lang="es-MX" sz="2400" dirty="0" smtClean="0"/>
              <a:t>Las salidas sirven enviar señales a circuitos externos y manipularlos. En el caso de Arduino se tienen salidas TTL con 0v se considera un cero lógico o apagado y con 5v se considera un uno lógico o encendido. </a:t>
            </a:r>
          </a:p>
          <a:p>
            <a:pPr marL="0" indent="0">
              <a:buNone/>
            </a:pPr>
            <a:r>
              <a:rPr lang="es-MX" sz="2400" dirty="0" smtClean="0"/>
              <a:t> </a:t>
            </a:r>
          </a:p>
          <a:p>
            <a:pPr marL="0" indent="0">
              <a:buNone/>
            </a:pPr>
            <a:r>
              <a:rPr lang="es-MX" sz="2400" dirty="0" err="1" smtClean="0"/>
              <a:t>void</a:t>
            </a:r>
            <a:r>
              <a:rPr lang="es-MX" sz="2400" dirty="0" smtClean="0"/>
              <a:t> </a:t>
            </a:r>
            <a:r>
              <a:rPr lang="es-MX" sz="2400" dirty="0" err="1"/>
              <a:t>s</a:t>
            </a:r>
            <a:r>
              <a:rPr lang="es-MX" sz="2400" dirty="0" err="1" smtClean="0"/>
              <a:t>etup</a:t>
            </a:r>
            <a:r>
              <a:rPr lang="es-MX" sz="2400" dirty="0" smtClean="0"/>
              <a:t>()</a:t>
            </a:r>
          </a:p>
          <a:p>
            <a:pPr marL="0" indent="0">
              <a:buNone/>
            </a:pPr>
            <a:r>
              <a:rPr lang="es-MX" sz="2400" dirty="0" smtClean="0"/>
              <a:t>{</a:t>
            </a:r>
          </a:p>
          <a:p>
            <a:pPr marL="0" indent="0">
              <a:buNone/>
            </a:pPr>
            <a:r>
              <a:rPr lang="es-MX" sz="2400" dirty="0" err="1" smtClean="0"/>
              <a:t>pinMode</a:t>
            </a:r>
            <a:r>
              <a:rPr lang="es-MX" sz="2400" dirty="0" smtClean="0"/>
              <a:t>( #pin, modo);</a:t>
            </a:r>
          </a:p>
          <a:p>
            <a:pPr marL="0" indent="0">
              <a:buNone/>
            </a:pPr>
            <a:r>
              <a:rPr lang="es-MX" sz="2400" dirty="0" smtClean="0"/>
              <a:t>}</a:t>
            </a:r>
            <a:br>
              <a:rPr lang="es-MX" sz="2400" dirty="0" smtClean="0"/>
            </a:br>
            <a:endParaRPr lang="es-MX" sz="2400" dirty="0" smtClean="0"/>
          </a:p>
          <a:p>
            <a:r>
              <a:rPr lang="es-MX" sz="2400" dirty="0" smtClean="0"/>
              <a:t>Los modos pueden ser básicamente OUTPUT, INPUT e INPUT_PULLUP.</a:t>
            </a:r>
          </a:p>
          <a:p>
            <a:r>
              <a:rPr lang="es-MX" sz="2400" dirty="0" smtClean="0"/>
              <a:t>Arduino cuenta con un led integrado en el pin 13. Se puede llamar como LED_BUILTIN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53979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Manipulación de salidas digitales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64417" y="180304"/>
            <a:ext cx="8203842" cy="6490952"/>
          </a:xfrm>
        </p:spPr>
        <p:txBody>
          <a:bodyPr>
            <a:normAutofit/>
          </a:bodyPr>
          <a:lstStyle/>
          <a:p>
            <a:r>
              <a:rPr lang="es-MX" sz="2400" dirty="0" smtClean="0"/>
              <a:t>La instrucción anterior sirve para configurar si nuestro pin será una entrada o salida, sin embargo para manipularla se requiere usar la instrucción </a:t>
            </a:r>
            <a:r>
              <a:rPr lang="es-MX" sz="2400" dirty="0" err="1" smtClean="0"/>
              <a:t>digitalWrite</a:t>
            </a:r>
            <a:r>
              <a:rPr lang="es-MX" sz="2400" dirty="0" smtClean="0"/>
              <a:t>.</a:t>
            </a:r>
          </a:p>
          <a:p>
            <a:endParaRPr lang="es-MX" sz="2400" dirty="0"/>
          </a:p>
          <a:p>
            <a:pPr marL="0" indent="0">
              <a:buNone/>
            </a:pPr>
            <a:r>
              <a:rPr lang="es-MX" sz="2400" dirty="0" err="1"/>
              <a:t>v</a:t>
            </a:r>
            <a:r>
              <a:rPr lang="es-MX" sz="2400" dirty="0" err="1" smtClean="0"/>
              <a:t>oid</a:t>
            </a:r>
            <a:r>
              <a:rPr lang="es-MX" sz="2400" dirty="0" smtClean="0"/>
              <a:t> </a:t>
            </a:r>
            <a:r>
              <a:rPr lang="es-MX" sz="2400" dirty="0" err="1" smtClean="0"/>
              <a:t>loop</a:t>
            </a:r>
            <a:r>
              <a:rPr lang="es-MX" sz="2400" dirty="0" smtClean="0"/>
              <a:t>()</a:t>
            </a:r>
          </a:p>
          <a:p>
            <a:pPr marL="0" indent="0">
              <a:buNone/>
            </a:pPr>
            <a:r>
              <a:rPr lang="es-MX" sz="2400" dirty="0" smtClean="0"/>
              <a:t>{</a:t>
            </a:r>
          </a:p>
          <a:p>
            <a:pPr marL="0" indent="0">
              <a:buNone/>
            </a:pPr>
            <a:r>
              <a:rPr lang="es-MX" sz="2400" dirty="0" err="1" smtClean="0"/>
              <a:t>digitalWrite</a:t>
            </a:r>
            <a:r>
              <a:rPr lang="es-MX" sz="2400" dirty="0" smtClean="0"/>
              <a:t>( #pin, estado);</a:t>
            </a:r>
          </a:p>
          <a:p>
            <a:pPr marL="0" indent="0">
              <a:buNone/>
            </a:pPr>
            <a:r>
              <a:rPr lang="es-MX" sz="2400" dirty="0" smtClean="0"/>
              <a:t>}</a:t>
            </a:r>
          </a:p>
          <a:p>
            <a:endParaRPr lang="es-MX" sz="2400" dirty="0"/>
          </a:p>
          <a:p>
            <a:r>
              <a:rPr lang="es-MX" sz="2400" dirty="0" smtClean="0"/>
              <a:t>El estado puede ser HIGH o LOW. 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66155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es Arduino?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altLang="es-MX" sz="3200" dirty="0"/>
              <a:t>Arduino es una plataforma de electrónica abierta para la creación de prototipos basada en hardware flexible y fácil de usar</a:t>
            </a:r>
            <a:r>
              <a:rPr lang="es-CO" altLang="es-MX" sz="3200" dirty="0" smtClean="0"/>
              <a:t>.</a:t>
            </a:r>
          </a:p>
          <a:p>
            <a:endParaRPr lang="es-CO" altLang="es-MX" sz="3200" dirty="0"/>
          </a:p>
          <a:p>
            <a:endParaRPr lang="es-CO" altLang="es-MX" sz="3200" dirty="0" smtClean="0"/>
          </a:p>
          <a:p>
            <a:endParaRPr lang="es-CO" altLang="es-MX" sz="3200" dirty="0"/>
          </a:p>
          <a:p>
            <a:endParaRPr lang="es-MX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7" y="2851033"/>
            <a:ext cx="4010102" cy="400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1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Practiquemos un poco…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57601" y="115911"/>
            <a:ext cx="8010658" cy="6542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 err="1"/>
              <a:t>v</a:t>
            </a:r>
            <a:r>
              <a:rPr lang="es-MX" sz="2400" dirty="0" err="1" smtClean="0"/>
              <a:t>oid</a:t>
            </a:r>
            <a:r>
              <a:rPr lang="es-MX" sz="2400" dirty="0" smtClean="0"/>
              <a:t> </a:t>
            </a:r>
            <a:r>
              <a:rPr lang="es-MX" sz="2400" dirty="0" err="1" smtClean="0"/>
              <a:t>setup</a:t>
            </a:r>
            <a:r>
              <a:rPr lang="es-MX" sz="2400" dirty="0" smtClean="0"/>
              <a:t>() // se ejecuta una sola vez</a:t>
            </a:r>
          </a:p>
          <a:p>
            <a:pPr marL="0" indent="0">
              <a:buNone/>
            </a:pPr>
            <a:r>
              <a:rPr lang="es-MX" sz="2400" dirty="0" smtClean="0"/>
              <a:t>{</a:t>
            </a:r>
          </a:p>
          <a:p>
            <a:pPr marL="0" indent="0">
              <a:buNone/>
            </a:pPr>
            <a:r>
              <a:rPr lang="es-MX" sz="2400" dirty="0" err="1" smtClean="0"/>
              <a:t>pinMode</a:t>
            </a:r>
            <a:r>
              <a:rPr lang="es-MX" sz="2400" dirty="0" smtClean="0"/>
              <a:t>(13, OUTPUT); //pone el pin 13 como salida digital</a:t>
            </a:r>
          </a:p>
          <a:p>
            <a:pPr marL="0" indent="0">
              <a:buNone/>
            </a:pPr>
            <a:r>
              <a:rPr lang="es-MX" sz="2400" dirty="0" smtClean="0"/>
              <a:t>}</a:t>
            </a:r>
          </a:p>
          <a:p>
            <a:endParaRPr lang="es-MX" sz="2400" dirty="0"/>
          </a:p>
          <a:p>
            <a:pPr marL="0" indent="0">
              <a:buNone/>
            </a:pPr>
            <a:r>
              <a:rPr lang="es-MX" sz="2400" dirty="0" err="1"/>
              <a:t>v</a:t>
            </a:r>
            <a:r>
              <a:rPr lang="es-MX" sz="2400" dirty="0" err="1" smtClean="0"/>
              <a:t>oid</a:t>
            </a:r>
            <a:r>
              <a:rPr lang="es-MX" sz="2400" dirty="0" smtClean="0"/>
              <a:t> </a:t>
            </a:r>
            <a:r>
              <a:rPr lang="es-MX" sz="2400" dirty="0" err="1" smtClean="0"/>
              <a:t>loop</a:t>
            </a:r>
            <a:r>
              <a:rPr lang="es-MX" sz="2400" dirty="0" smtClean="0"/>
              <a:t>() // se ejecuta cíclicamente de forma indefinida</a:t>
            </a:r>
          </a:p>
          <a:p>
            <a:pPr marL="0" indent="0">
              <a:buNone/>
            </a:pPr>
            <a:r>
              <a:rPr lang="es-MX" sz="2400" dirty="0" smtClean="0"/>
              <a:t>{</a:t>
            </a:r>
          </a:p>
          <a:p>
            <a:pPr marL="0" indent="0">
              <a:buNone/>
            </a:pPr>
            <a:r>
              <a:rPr lang="es-MX" sz="2400" dirty="0" err="1" smtClean="0"/>
              <a:t>digitalWrite</a:t>
            </a:r>
            <a:r>
              <a:rPr lang="es-MX" sz="2400" dirty="0" smtClean="0"/>
              <a:t>(13, HIGH); // pone a 5v el pin 13</a:t>
            </a:r>
          </a:p>
          <a:p>
            <a:pPr marL="0" indent="0">
              <a:buNone/>
            </a:pPr>
            <a:r>
              <a:rPr lang="es-MX" sz="2400" dirty="0" err="1"/>
              <a:t>d</a:t>
            </a:r>
            <a:r>
              <a:rPr lang="es-MX" sz="2400" dirty="0" err="1" smtClean="0"/>
              <a:t>elay</a:t>
            </a:r>
            <a:r>
              <a:rPr lang="es-MX" sz="2400" dirty="0" smtClean="0"/>
              <a:t>(1000); // hace una pausa de 1000 ms</a:t>
            </a:r>
          </a:p>
          <a:p>
            <a:pPr marL="0" indent="0">
              <a:buNone/>
            </a:pPr>
            <a:r>
              <a:rPr lang="es-MX" sz="2400" dirty="0" err="1" smtClean="0"/>
              <a:t>digitalWrite</a:t>
            </a:r>
            <a:r>
              <a:rPr lang="es-MX" sz="2400" dirty="0" smtClean="0"/>
              <a:t>(13, LOW); // pone a 0v el pin 13</a:t>
            </a:r>
          </a:p>
          <a:p>
            <a:pPr marL="0" indent="0">
              <a:buNone/>
            </a:pPr>
            <a:r>
              <a:rPr lang="es-MX" sz="2400" dirty="0" err="1"/>
              <a:t>d</a:t>
            </a:r>
            <a:r>
              <a:rPr lang="es-MX" sz="2400" dirty="0" err="1" smtClean="0"/>
              <a:t>elay</a:t>
            </a:r>
            <a:r>
              <a:rPr lang="es-MX" sz="2400" dirty="0" smtClean="0"/>
              <a:t>(1000); // hace una pausa de 1000 ms</a:t>
            </a:r>
          </a:p>
          <a:p>
            <a:pPr marL="0" indent="0">
              <a:buNone/>
            </a:pPr>
            <a:r>
              <a:rPr lang="es-MX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33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Practica #1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06085" y="864108"/>
            <a:ext cx="8010659" cy="5120640"/>
          </a:xfrm>
        </p:spPr>
        <p:txBody>
          <a:bodyPr/>
          <a:lstStyle/>
          <a:p>
            <a:r>
              <a:rPr lang="es-MX" sz="2400" dirty="0" smtClean="0"/>
              <a:t>Conectar 2 leds externos a las salidas digitales y hacer que prenda el primer led, luego apagarlo e inmediatamente después encender el segundo led.  Se apaga el segundo led y enciende nuevamente el primero. Usar un retardo de 500 ms entre cada cambio. </a:t>
            </a:r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3508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Practica #2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06085" y="864108"/>
            <a:ext cx="8165205" cy="5120640"/>
          </a:xfrm>
        </p:spPr>
        <p:txBody>
          <a:bodyPr/>
          <a:lstStyle/>
          <a:p>
            <a:r>
              <a:rPr lang="es-MX" sz="2400" dirty="0" smtClean="0"/>
              <a:t>Recrear un “</a:t>
            </a:r>
            <a:r>
              <a:rPr lang="es-MX" sz="2400" dirty="0" err="1" smtClean="0"/>
              <a:t>Larson</a:t>
            </a:r>
            <a:r>
              <a:rPr lang="es-MX" sz="2400" dirty="0" smtClean="0"/>
              <a:t> scanner” (</a:t>
            </a:r>
            <a:r>
              <a:rPr lang="es-MX" sz="2400" dirty="0" err="1" smtClean="0"/>
              <a:t>a.k.a</a:t>
            </a:r>
            <a:r>
              <a:rPr lang="es-MX" sz="2400" dirty="0" smtClean="0"/>
              <a:t>. luces auto increíble) usando 4 leds. Los leds deben encenderse y apagarse sucesivamente de 1 en 1. Cuando llegue a un extremo debe cambiar de dirección hasta llegar al siguiente extremo y nuevamente cambiar de dirección. </a:t>
            </a:r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832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Mezclando con ciclos repetitivos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15932" y="244699"/>
            <a:ext cx="8165206" cy="6387921"/>
          </a:xfrm>
        </p:spPr>
        <p:txBody>
          <a:bodyPr>
            <a:normAutofit/>
          </a:bodyPr>
          <a:lstStyle/>
          <a:p>
            <a:r>
              <a:rPr lang="es-MX" sz="2400" dirty="0" smtClean="0"/>
              <a:t>Con ayuda de la instrucción FOR hacer que el primer led parpadee 5 veces con un retardo de 3 segundos. Posteriormente el segundo led debe parpadear 10 veces con un retardo de 1 segundo. </a:t>
            </a:r>
          </a:p>
          <a:p>
            <a:r>
              <a:rPr lang="es-MX" sz="2400" dirty="0" smtClean="0"/>
              <a:t>Después el tercer led debe parpadear 3 veces con un retardo de 0.25 segundos y sucesivamente el cuarto led debe parpadear 2 veces con un retardo de 5 segundos. </a:t>
            </a:r>
          </a:p>
          <a:p>
            <a:r>
              <a:rPr lang="es-MX" sz="2400" dirty="0" smtClean="0"/>
              <a:t>El ciclo debe repetirse 2 veces y luego todos los leds deben quedarse encendidos indefinidamente. </a:t>
            </a:r>
          </a:p>
          <a:p>
            <a:endParaRPr lang="es-MX" sz="2400" dirty="0" smtClean="0"/>
          </a:p>
          <a:p>
            <a:pPr marL="0" indent="0">
              <a:buNone/>
            </a:pPr>
            <a:r>
              <a:rPr lang="es-MX" sz="2400" dirty="0" err="1"/>
              <a:t>f</a:t>
            </a:r>
            <a:r>
              <a:rPr lang="es-MX" sz="2400" dirty="0" err="1" smtClean="0"/>
              <a:t>or</a:t>
            </a:r>
            <a:r>
              <a:rPr lang="es-MX" sz="2400" dirty="0" smtClean="0"/>
              <a:t> (</a:t>
            </a:r>
            <a:r>
              <a:rPr lang="es-MX" sz="2400" dirty="0" err="1" smtClean="0"/>
              <a:t>int</a:t>
            </a:r>
            <a:r>
              <a:rPr lang="es-MX" sz="2400" dirty="0" smtClean="0"/>
              <a:t> i = 0; i&lt;= </a:t>
            </a:r>
            <a:r>
              <a:rPr lang="es-MX" sz="2400" dirty="0" smtClean="0"/>
              <a:t>#; </a:t>
            </a:r>
            <a:r>
              <a:rPr lang="es-MX" sz="2400" dirty="0" smtClean="0"/>
              <a:t>i++)</a:t>
            </a:r>
          </a:p>
          <a:p>
            <a:pPr marL="0" indent="0">
              <a:buNone/>
            </a:pPr>
            <a:r>
              <a:rPr lang="es-MX" sz="2400" dirty="0" smtClean="0"/>
              <a:t>{</a:t>
            </a:r>
          </a:p>
          <a:p>
            <a:pPr marL="0" indent="0">
              <a:buNone/>
            </a:pPr>
            <a:r>
              <a:rPr lang="es-MX" sz="2400" dirty="0" smtClean="0"/>
              <a:t>//acciones</a:t>
            </a:r>
          </a:p>
          <a:p>
            <a:pPr marL="0" indent="0">
              <a:buNone/>
            </a:pPr>
            <a:r>
              <a:rPr lang="es-MX" sz="2400" dirty="0" smtClean="0"/>
              <a:t>}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77719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Leyendo entradas digitales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51539" y="302653"/>
            <a:ext cx="8268236" cy="6555347"/>
          </a:xfrm>
        </p:spPr>
        <p:txBody>
          <a:bodyPr>
            <a:normAutofit lnSpcReduction="10000"/>
          </a:bodyPr>
          <a:lstStyle/>
          <a:p>
            <a:r>
              <a:rPr lang="es-MX" sz="2400" dirty="0"/>
              <a:t>Las </a:t>
            </a:r>
            <a:r>
              <a:rPr lang="es-MX" sz="2400" dirty="0" smtClean="0"/>
              <a:t>entradas </a:t>
            </a:r>
            <a:r>
              <a:rPr lang="es-MX" sz="2400" dirty="0"/>
              <a:t>sirven </a:t>
            </a:r>
            <a:r>
              <a:rPr lang="es-MX" sz="2400" dirty="0" smtClean="0"/>
              <a:t>recibir señales de </a:t>
            </a:r>
            <a:r>
              <a:rPr lang="es-MX" sz="2400" dirty="0"/>
              <a:t>circuitos externos </a:t>
            </a:r>
            <a:r>
              <a:rPr lang="es-MX" sz="2400" dirty="0" smtClean="0"/>
              <a:t>y ejecutar acciones de respuesta en el programa. </a:t>
            </a:r>
            <a:r>
              <a:rPr lang="es-MX" sz="2400" dirty="0"/>
              <a:t>En el caso de Arduino se tienen </a:t>
            </a:r>
            <a:r>
              <a:rPr lang="es-MX" sz="2400" dirty="0" smtClean="0"/>
              <a:t>entradas TTL, </a:t>
            </a:r>
            <a:r>
              <a:rPr lang="es-MX" sz="2400" dirty="0"/>
              <a:t>con 0v se considera un cero lógico o apagado y con 5v se considera un uno lógico o encendido. </a:t>
            </a:r>
          </a:p>
          <a:p>
            <a:pPr marL="0" indent="0">
              <a:buNone/>
            </a:pPr>
            <a:r>
              <a:rPr lang="es-MX" sz="2400" dirty="0"/>
              <a:t> </a:t>
            </a:r>
          </a:p>
          <a:p>
            <a:pPr marL="0" indent="0">
              <a:buNone/>
            </a:pPr>
            <a:r>
              <a:rPr lang="es-MX" sz="2400" dirty="0" err="1"/>
              <a:t>void</a:t>
            </a:r>
            <a:r>
              <a:rPr lang="es-MX" sz="2400" dirty="0"/>
              <a:t> </a:t>
            </a:r>
            <a:r>
              <a:rPr lang="es-MX" sz="2400" dirty="0" err="1"/>
              <a:t>setup</a:t>
            </a:r>
            <a:r>
              <a:rPr lang="es-MX" sz="2400" dirty="0"/>
              <a:t>()</a:t>
            </a:r>
          </a:p>
          <a:p>
            <a:pPr marL="0" indent="0">
              <a:buNone/>
            </a:pPr>
            <a:r>
              <a:rPr lang="es-MX" sz="2400" dirty="0"/>
              <a:t>{</a:t>
            </a:r>
          </a:p>
          <a:p>
            <a:pPr marL="0" indent="0">
              <a:buNone/>
            </a:pPr>
            <a:r>
              <a:rPr lang="es-MX" sz="2400" dirty="0" err="1"/>
              <a:t>pinMode</a:t>
            </a:r>
            <a:r>
              <a:rPr lang="es-MX" sz="2400" dirty="0"/>
              <a:t>( #pin, modo);</a:t>
            </a:r>
          </a:p>
          <a:p>
            <a:pPr marL="0" indent="0">
              <a:buNone/>
            </a:pPr>
            <a:r>
              <a:rPr lang="es-MX" sz="2400" dirty="0"/>
              <a:t>}</a:t>
            </a:r>
            <a:br>
              <a:rPr lang="es-MX" sz="2400" dirty="0"/>
            </a:br>
            <a:endParaRPr lang="es-MX" sz="2400" dirty="0"/>
          </a:p>
          <a:p>
            <a:r>
              <a:rPr lang="es-MX" sz="2400" dirty="0"/>
              <a:t>Los modos pueden ser básicamente OUTPUT, INPUT e INPUT_PULLUP</a:t>
            </a:r>
            <a:r>
              <a:rPr lang="es-MX" sz="2400" dirty="0" smtClean="0"/>
              <a:t>.</a:t>
            </a:r>
          </a:p>
          <a:p>
            <a:r>
              <a:rPr lang="es-MX" sz="2400" dirty="0" smtClean="0"/>
              <a:t>El modo INPUT_PULLUP activa la resistencia de pull interna en el microcontrolador, de modo que no es necesario hacer la conexión externa. En ambientes con mucho ruido o cables largos no se recomienda su uso, es mas confiable usar una resistencia externa. 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7295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Leyendo entradas digitales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90175" y="605307"/>
            <a:ext cx="8190963" cy="5379441"/>
          </a:xfrm>
        </p:spPr>
        <p:txBody>
          <a:bodyPr>
            <a:normAutofit lnSpcReduction="10000"/>
          </a:bodyPr>
          <a:lstStyle/>
          <a:p>
            <a:r>
              <a:rPr lang="es-MX" sz="2400" dirty="0"/>
              <a:t>La instrucción anterior sirve para configurar si nuestro pin será una entrada o salida, sin embargo para manipularla se requiere usar la instrucción </a:t>
            </a:r>
            <a:r>
              <a:rPr lang="es-MX" sz="2400" dirty="0" smtClean="0"/>
              <a:t>digitalRead.</a:t>
            </a:r>
            <a:endParaRPr lang="es-MX" sz="2400" dirty="0"/>
          </a:p>
          <a:p>
            <a:endParaRPr lang="es-MX" sz="2400" dirty="0" smtClean="0"/>
          </a:p>
          <a:p>
            <a:pPr marL="0" indent="0">
              <a:buNone/>
            </a:pPr>
            <a:r>
              <a:rPr lang="es-MX" sz="2400" dirty="0" err="1"/>
              <a:t>i</a:t>
            </a:r>
            <a:r>
              <a:rPr lang="es-MX" sz="2400" dirty="0" err="1" smtClean="0"/>
              <a:t>nt</a:t>
            </a:r>
            <a:r>
              <a:rPr lang="es-MX" sz="2400" dirty="0" smtClean="0"/>
              <a:t> </a:t>
            </a:r>
            <a:r>
              <a:rPr lang="es-MX" sz="2400" dirty="0" err="1" smtClean="0"/>
              <a:t>value</a:t>
            </a:r>
            <a:r>
              <a:rPr lang="es-MX" sz="2400" dirty="0" smtClean="0"/>
              <a:t> = 0;</a:t>
            </a:r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r>
              <a:rPr lang="es-MX" sz="2400" dirty="0" err="1"/>
              <a:t>void</a:t>
            </a:r>
            <a:r>
              <a:rPr lang="es-MX" sz="2400" dirty="0"/>
              <a:t> </a:t>
            </a:r>
            <a:r>
              <a:rPr lang="es-MX" sz="2400" dirty="0" err="1"/>
              <a:t>loop</a:t>
            </a:r>
            <a:r>
              <a:rPr lang="es-MX" sz="2400" dirty="0"/>
              <a:t>()</a:t>
            </a:r>
          </a:p>
          <a:p>
            <a:pPr marL="0" indent="0">
              <a:buNone/>
            </a:pPr>
            <a:r>
              <a:rPr lang="es-MX" sz="2400" dirty="0"/>
              <a:t>{</a:t>
            </a:r>
          </a:p>
          <a:p>
            <a:pPr marL="0" indent="0">
              <a:buNone/>
            </a:pPr>
            <a:r>
              <a:rPr lang="es-MX" sz="2400" dirty="0" err="1"/>
              <a:t>v</a:t>
            </a:r>
            <a:r>
              <a:rPr lang="es-MX" sz="2400" dirty="0" err="1" smtClean="0"/>
              <a:t>alue</a:t>
            </a:r>
            <a:r>
              <a:rPr lang="es-MX" sz="2400" dirty="0" smtClean="0"/>
              <a:t> = digitalRead( </a:t>
            </a:r>
            <a:r>
              <a:rPr lang="es-MX" sz="2400" dirty="0"/>
              <a:t>#</a:t>
            </a:r>
            <a:r>
              <a:rPr lang="es-MX" sz="2400" dirty="0" smtClean="0"/>
              <a:t>pin);</a:t>
            </a:r>
            <a:endParaRPr lang="es-MX" sz="2400" dirty="0"/>
          </a:p>
          <a:p>
            <a:pPr marL="0" indent="0">
              <a:buNone/>
            </a:pPr>
            <a:r>
              <a:rPr lang="es-MX" sz="2400" dirty="0"/>
              <a:t>}</a:t>
            </a:r>
          </a:p>
          <a:p>
            <a:endParaRPr lang="es-MX" sz="2400" dirty="0"/>
          </a:p>
          <a:p>
            <a:r>
              <a:rPr lang="es-MX" sz="2400" dirty="0"/>
              <a:t>El estado puede ser HIGH o LOW.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8485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Practiquemos un poco…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56389" y="167426"/>
            <a:ext cx="7315200" cy="6858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dirty="0" err="1"/>
              <a:t>void</a:t>
            </a:r>
            <a:r>
              <a:rPr lang="es-MX" dirty="0"/>
              <a:t> </a:t>
            </a:r>
            <a:r>
              <a:rPr lang="es-MX" dirty="0" err="1"/>
              <a:t>setup</a:t>
            </a:r>
            <a:r>
              <a:rPr lang="es-MX" dirty="0"/>
              <a:t>() // se ejecuta una sola vez</a:t>
            </a:r>
          </a:p>
          <a:p>
            <a:pPr marL="0" indent="0">
              <a:buNone/>
            </a:pPr>
            <a:r>
              <a:rPr lang="es-MX" dirty="0"/>
              <a:t>{</a:t>
            </a:r>
          </a:p>
          <a:p>
            <a:pPr marL="0" indent="0">
              <a:buNone/>
            </a:pPr>
            <a:r>
              <a:rPr lang="es-MX" dirty="0" err="1" smtClean="0"/>
              <a:t>pinMode</a:t>
            </a:r>
            <a:r>
              <a:rPr lang="es-MX" dirty="0" smtClean="0"/>
              <a:t>(LED_BUILTIN, </a:t>
            </a:r>
            <a:r>
              <a:rPr lang="es-MX" dirty="0"/>
              <a:t>OUTPUT</a:t>
            </a:r>
            <a:r>
              <a:rPr lang="es-MX" dirty="0" smtClean="0"/>
              <a:t>);</a:t>
            </a:r>
          </a:p>
          <a:p>
            <a:pPr marL="0" indent="0">
              <a:buNone/>
            </a:pPr>
            <a:r>
              <a:rPr lang="es-MX" dirty="0" err="1" smtClean="0"/>
              <a:t>pinMode</a:t>
            </a:r>
            <a:r>
              <a:rPr lang="es-MX" dirty="0" smtClean="0"/>
              <a:t> ( 8, INPUT);</a:t>
            </a:r>
          </a:p>
          <a:p>
            <a:pPr marL="0" indent="0">
              <a:buNone/>
            </a:pPr>
            <a:r>
              <a:rPr lang="es-MX" dirty="0" smtClean="0"/>
              <a:t>}</a:t>
            </a:r>
            <a:endParaRPr lang="es-MX" dirty="0"/>
          </a:p>
          <a:p>
            <a:endParaRPr lang="es-MX" dirty="0"/>
          </a:p>
          <a:p>
            <a:pPr marL="0" indent="0">
              <a:buNone/>
            </a:pPr>
            <a:r>
              <a:rPr lang="es-MX" dirty="0" err="1"/>
              <a:t>void</a:t>
            </a:r>
            <a:r>
              <a:rPr lang="es-MX" dirty="0"/>
              <a:t> </a:t>
            </a:r>
            <a:r>
              <a:rPr lang="es-MX" dirty="0" err="1"/>
              <a:t>loop</a:t>
            </a:r>
            <a:r>
              <a:rPr lang="es-MX" dirty="0"/>
              <a:t>() // se ejecuta cíclicamente de forma indefinida</a:t>
            </a:r>
          </a:p>
          <a:p>
            <a:pPr marL="0" indent="0">
              <a:buNone/>
            </a:pPr>
            <a:r>
              <a:rPr lang="es-MX" dirty="0" smtClean="0"/>
              <a:t>{</a:t>
            </a:r>
          </a:p>
          <a:p>
            <a:pPr marL="0" indent="0">
              <a:buNone/>
            </a:pPr>
            <a:r>
              <a:rPr lang="es-MX" dirty="0" err="1" smtClean="0"/>
              <a:t>if</a:t>
            </a:r>
            <a:r>
              <a:rPr lang="es-MX" dirty="0" smtClean="0"/>
              <a:t>(</a:t>
            </a:r>
            <a:r>
              <a:rPr lang="es-MX" dirty="0" err="1" smtClean="0"/>
              <a:t>digitalRead</a:t>
            </a:r>
            <a:r>
              <a:rPr lang="es-MX" dirty="0" smtClean="0"/>
              <a:t>(8) == 1)</a:t>
            </a:r>
          </a:p>
          <a:p>
            <a:pPr marL="0" indent="0">
              <a:buNone/>
            </a:pPr>
            <a:r>
              <a:rPr lang="es-MX" dirty="0"/>
              <a:t>{</a:t>
            </a:r>
            <a:r>
              <a:rPr lang="es-MX" dirty="0" smtClean="0"/>
              <a:t> </a:t>
            </a:r>
            <a:endParaRPr lang="es-MX" dirty="0"/>
          </a:p>
          <a:p>
            <a:pPr marL="0" indent="0">
              <a:buNone/>
            </a:pPr>
            <a:r>
              <a:rPr lang="es-MX" dirty="0" err="1" smtClean="0"/>
              <a:t>digitalWrite</a:t>
            </a:r>
            <a:r>
              <a:rPr lang="es-MX" dirty="0" smtClean="0"/>
              <a:t>(</a:t>
            </a:r>
            <a:r>
              <a:rPr lang="es-MX" dirty="0"/>
              <a:t>LED_BUILTIN</a:t>
            </a:r>
            <a:r>
              <a:rPr lang="es-MX" dirty="0" smtClean="0"/>
              <a:t>, </a:t>
            </a:r>
            <a:r>
              <a:rPr lang="es-MX" dirty="0"/>
              <a:t>HIGH); // pone a 5v el pin </a:t>
            </a:r>
            <a:r>
              <a:rPr lang="es-MX" dirty="0" smtClean="0"/>
              <a:t>13</a:t>
            </a:r>
          </a:p>
          <a:p>
            <a:pPr marL="0" indent="0">
              <a:buNone/>
            </a:pPr>
            <a:r>
              <a:rPr lang="es-MX" dirty="0" smtClean="0"/>
              <a:t>}</a:t>
            </a:r>
          </a:p>
          <a:p>
            <a:pPr marL="0" indent="0">
              <a:buNone/>
            </a:pPr>
            <a:r>
              <a:rPr lang="es-MX" dirty="0" err="1" smtClean="0"/>
              <a:t>else</a:t>
            </a:r>
            <a:endParaRPr lang="es-MX" dirty="0" smtClean="0"/>
          </a:p>
          <a:p>
            <a:pPr marL="0" indent="0">
              <a:buNone/>
            </a:pPr>
            <a:r>
              <a:rPr lang="es-MX" dirty="0" smtClean="0"/>
              <a:t>{</a:t>
            </a:r>
          </a:p>
          <a:p>
            <a:pPr marL="0" indent="0">
              <a:buNone/>
            </a:pPr>
            <a:r>
              <a:rPr lang="es-MX" dirty="0" err="1" smtClean="0"/>
              <a:t>digitalWrite</a:t>
            </a:r>
            <a:r>
              <a:rPr lang="es-MX" dirty="0" smtClean="0"/>
              <a:t>(</a:t>
            </a:r>
            <a:r>
              <a:rPr lang="es-MX" dirty="0"/>
              <a:t>LED_BUILTIN</a:t>
            </a:r>
            <a:r>
              <a:rPr lang="es-MX" dirty="0" smtClean="0"/>
              <a:t>, LOW); </a:t>
            </a:r>
            <a:r>
              <a:rPr lang="es-MX" dirty="0"/>
              <a:t>// pone a 5v el pin 13</a:t>
            </a:r>
          </a:p>
          <a:p>
            <a:pPr marL="0" indent="0">
              <a:buNone/>
            </a:pPr>
            <a:r>
              <a:rPr lang="es-MX" dirty="0" smtClean="0"/>
              <a:t>}</a:t>
            </a:r>
            <a:endParaRPr lang="es-MX" dirty="0"/>
          </a:p>
          <a:p>
            <a:pPr marL="0" indent="0">
              <a:buNone/>
            </a:pPr>
            <a:r>
              <a:rPr lang="es-MX" dirty="0" smtClean="0"/>
              <a:t>}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2731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Practica #3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400" dirty="0" smtClean="0"/>
              <a:t>Haga que cada botón encienda cada uno de los 4 leds que ya se tenían conectados. El primer botón enciende el primer led, el segundo botón el segundo led y así sucesivamente. </a:t>
            </a:r>
          </a:p>
          <a:p>
            <a:endParaRPr lang="es-MX" sz="2400" dirty="0"/>
          </a:p>
          <a:p>
            <a:endParaRPr lang="es-MX" sz="2400" dirty="0" smtClean="0"/>
          </a:p>
          <a:p>
            <a:endParaRPr lang="es-MX" sz="2400" dirty="0"/>
          </a:p>
          <a:p>
            <a:endParaRPr lang="es-MX" sz="2400" dirty="0" smtClean="0"/>
          </a:p>
          <a:p>
            <a:endParaRPr lang="es-MX" sz="2400" dirty="0"/>
          </a:p>
          <a:p>
            <a:endParaRPr lang="es-MX" sz="2400" dirty="0" smtClean="0"/>
          </a:p>
          <a:p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633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Practica #4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562450"/>
          </a:xfrm>
        </p:spPr>
        <p:txBody>
          <a:bodyPr>
            <a:normAutofit/>
          </a:bodyPr>
          <a:lstStyle/>
          <a:p>
            <a:r>
              <a:rPr lang="es-MX" sz="2400" dirty="0" smtClean="0"/>
              <a:t>Hacer que al presionar un botón el led encendido se desplace en 1 posición y al terminar regrese al origen. De forma sucesiva. </a:t>
            </a:r>
          </a:p>
          <a:p>
            <a:r>
              <a:rPr lang="es-MX" sz="2400" dirty="0" smtClean="0"/>
              <a:t>Utilice un acumulador y switch case.</a:t>
            </a:r>
          </a:p>
          <a:p>
            <a:endParaRPr lang="es-MX" sz="2400" dirty="0" smtClean="0"/>
          </a:p>
          <a:p>
            <a:pPr marL="0" indent="0">
              <a:buNone/>
            </a:pPr>
            <a:r>
              <a:rPr lang="es-MX" sz="2400" dirty="0"/>
              <a:t>s</a:t>
            </a:r>
            <a:r>
              <a:rPr lang="es-MX" sz="2400" dirty="0" smtClean="0"/>
              <a:t>witch (</a:t>
            </a:r>
            <a:r>
              <a:rPr lang="es-MX" sz="2400" dirty="0" err="1" smtClean="0"/>
              <a:t>var</a:t>
            </a:r>
            <a:r>
              <a:rPr lang="es-MX" sz="2400" dirty="0" smtClean="0"/>
              <a:t>)</a:t>
            </a:r>
          </a:p>
          <a:p>
            <a:pPr marL="0" indent="0">
              <a:buNone/>
            </a:pPr>
            <a:r>
              <a:rPr lang="es-MX" sz="2400" dirty="0" smtClean="0"/>
              <a:t>{</a:t>
            </a:r>
          </a:p>
          <a:p>
            <a:pPr marL="0" indent="0">
              <a:buNone/>
            </a:pPr>
            <a:r>
              <a:rPr lang="es-MX" sz="2400" dirty="0"/>
              <a:t>c</a:t>
            </a:r>
            <a:r>
              <a:rPr lang="es-MX" sz="2400" dirty="0" smtClean="0"/>
              <a:t>ase x:</a:t>
            </a:r>
          </a:p>
          <a:p>
            <a:pPr marL="0" indent="0">
              <a:buNone/>
            </a:pPr>
            <a:r>
              <a:rPr lang="es-MX" sz="2400" dirty="0"/>
              <a:t>b</a:t>
            </a:r>
            <a:r>
              <a:rPr lang="es-MX" sz="2400" dirty="0" smtClean="0"/>
              <a:t>reak;</a:t>
            </a:r>
          </a:p>
          <a:p>
            <a:pPr marL="0" indent="0">
              <a:buNone/>
            </a:pPr>
            <a:r>
              <a:rPr lang="es-MX" sz="2400" dirty="0"/>
              <a:t>d</a:t>
            </a:r>
            <a:r>
              <a:rPr lang="es-MX" sz="2400" dirty="0" smtClean="0"/>
              <a:t>efault:</a:t>
            </a:r>
          </a:p>
          <a:p>
            <a:pPr marL="0" indent="0">
              <a:buNone/>
            </a:pPr>
            <a:r>
              <a:rPr lang="es-MX" sz="2400" dirty="0"/>
              <a:t>b</a:t>
            </a:r>
            <a:r>
              <a:rPr lang="es-MX" sz="2400" dirty="0" smtClean="0"/>
              <a:t>reak;</a:t>
            </a:r>
          </a:p>
          <a:p>
            <a:pPr marL="0" indent="0">
              <a:buNone/>
            </a:pPr>
            <a:r>
              <a:rPr lang="es-MX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162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Continuara…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1612306"/>
          </a:xfrm>
        </p:spPr>
        <p:txBody>
          <a:bodyPr>
            <a:normAutofit/>
          </a:bodyPr>
          <a:lstStyle/>
          <a:p>
            <a:r>
              <a:rPr lang="es-MX" dirty="0" smtClean="0"/>
              <a:t>Gracias por su atención </a:t>
            </a:r>
            <a:r>
              <a:rPr lang="es-MX" dirty="0" smtClean="0">
                <a:sym typeface="Wingdings" panose="05000000000000000000" pitchFamily="2" charset="2"/>
              </a:rPr>
              <a:t></a:t>
            </a:r>
          </a:p>
          <a:p>
            <a:r>
              <a:rPr lang="es-MX" dirty="0" smtClean="0">
                <a:sym typeface="Wingdings" panose="05000000000000000000" pitchFamily="2" charset="2"/>
              </a:rPr>
              <a:t>No olvides que todo el material se encuentra en:</a:t>
            </a:r>
            <a:r>
              <a:rPr lang="es-MX" dirty="0">
                <a:sym typeface="Wingdings" panose="05000000000000000000" pitchFamily="2" charset="2"/>
              </a:rPr>
              <a:t/>
            </a:r>
            <a:br>
              <a:rPr lang="es-MX" dirty="0">
                <a:sym typeface="Wingdings" panose="05000000000000000000" pitchFamily="2" charset="2"/>
              </a:rPr>
            </a:br>
            <a:r>
              <a:rPr lang="es-MX" dirty="0">
                <a:sym typeface="Wingdings" panose="05000000000000000000" pitchFamily="2" charset="2"/>
                <a:hlinkClick r:id="rId2"/>
              </a:rPr>
              <a:t>https://</a:t>
            </a:r>
            <a:r>
              <a:rPr lang="es-MX" dirty="0" smtClean="0">
                <a:sym typeface="Wingdings" panose="05000000000000000000" pitchFamily="2" charset="2"/>
                <a:hlinkClick r:id="rId2"/>
              </a:rPr>
              <a:t>github.com/DAFRELECTRONICS/CursoArduino</a:t>
            </a:r>
            <a:r>
              <a:rPr lang="es-MX" dirty="0" smtClean="0">
                <a:sym typeface="Wingdings" panose="05000000000000000000" pitchFamily="2" charset="2"/>
              </a:rPr>
              <a:t> 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054" y="359806"/>
            <a:ext cx="4320393" cy="322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8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es Arduino?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altLang="es-MX" sz="3200" dirty="0"/>
              <a:t>Está Basado en una tarjeta con un microcontrolador  que permite conectar sensores, actuadores y otros elementos mediante sus entradas y salidas, analógicas y digitales</a:t>
            </a:r>
            <a:r>
              <a:rPr lang="es-CO" altLang="es-MX" sz="3200" dirty="0" smtClean="0"/>
              <a:t>.</a:t>
            </a:r>
          </a:p>
          <a:p>
            <a:endParaRPr lang="es-CO" altLang="es-MX" sz="3200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443" y="3162549"/>
            <a:ext cx="4236552" cy="356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2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es Arduino?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3200" dirty="0"/>
              <a:t>Al ser Open-Hardware, tanto su diseño, como su distribución es libre. </a:t>
            </a:r>
          </a:p>
          <a:p>
            <a:r>
              <a:rPr lang="es-MX" sz="3200" dirty="0"/>
              <a:t>Es decir, puede utilizarse libremente para el desarrollo de cualquier tipo de proyecto sin necesidad de adquirir ninguna licencia.</a:t>
            </a:r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705" y="3559155"/>
            <a:ext cx="2999492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1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es Arduino?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3200" dirty="0" smtClean="0"/>
              <a:t>En pocas palabras es un dispositivo que conecta el mundo físico con el mundo virtual y permite crear toda clase se aplicaciones y proyectos. </a:t>
            </a:r>
          </a:p>
          <a:p>
            <a:r>
              <a:rPr lang="es-MX" sz="3200" dirty="0"/>
              <a:t>¡</a:t>
            </a:r>
            <a:r>
              <a:rPr lang="es-MX" sz="3200" dirty="0" smtClean="0"/>
              <a:t>El único limite es tu imaginación !</a:t>
            </a:r>
          </a:p>
          <a:p>
            <a:endParaRPr lang="es-MX" sz="3200" dirty="0"/>
          </a:p>
          <a:p>
            <a:endParaRPr lang="es-MX" sz="3200" dirty="0" smtClean="0"/>
          </a:p>
          <a:p>
            <a:endParaRPr lang="es-MX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346" y="3810092"/>
            <a:ext cx="4928316" cy="27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9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Un poco de historia…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28812" y="722440"/>
            <a:ext cx="8319751" cy="5120640"/>
          </a:xfrm>
        </p:spPr>
        <p:txBody>
          <a:bodyPr/>
          <a:lstStyle/>
          <a:p>
            <a:r>
              <a:rPr lang="es-MX" sz="3200" dirty="0" smtClean="0"/>
              <a:t>Arduino nació como un proyecto educativo en </a:t>
            </a:r>
            <a:r>
              <a:rPr lang="es-MX" sz="3200" dirty="0"/>
              <a:t>2005 en el Instituto de Diseño interactivo </a:t>
            </a:r>
            <a:r>
              <a:rPr lang="es-MX" sz="3200" dirty="0" smtClean="0"/>
              <a:t>Ivrea </a:t>
            </a:r>
            <a:r>
              <a:rPr lang="es-MX" sz="3200" dirty="0"/>
              <a:t>(Italia</a:t>
            </a:r>
            <a:r>
              <a:rPr lang="es-MX" sz="3200" dirty="0" smtClean="0"/>
              <a:t>), fue creado </a:t>
            </a:r>
            <a:r>
              <a:rPr lang="es-MX" sz="3200" dirty="0"/>
              <a:t>principalmente por David Cuartielles y Massimo </a:t>
            </a:r>
            <a:r>
              <a:rPr lang="es-MX" sz="3200" dirty="0" smtClean="0"/>
              <a:t>Banzi.</a:t>
            </a:r>
            <a:endParaRPr lang="es-MX" dirty="0" smtClean="0"/>
          </a:p>
          <a:p>
            <a:r>
              <a:rPr lang="es-MX" sz="3200" dirty="0"/>
              <a:t>Nació por una necesidad de subsistir ante el eminente cierre del </a:t>
            </a:r>
            <a:r>
              <a:rPr lang="es-MX" sz="3200" dirty="0" smtClean="0"/>
              <a:t>instituto, ya que </a:t>
            </a:r>
            <a:r>
              <a:rPr lang="es-MX" sz="3200" dirty="0"/>
              <a:t>al crear un producto open hardware (de uso público) no podría ser embargado.  </a:t>
            </a:r>
            <a:endParaRPr lang="es-MX" sz="3200" dirty="0" smtClean="0"/>
          </a:p>
          <a:p>
            <a:endParaRPr lang="es-MX" sz="3200" dirty="0"/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635" y="4435434"/>
            <a:ext cx="2949500" cy="221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7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Un poco de historia…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3200" dirty="0"/>
              <a:t>Para su creación participaron alumnos que desarrollaban sus tesis como Hernando Barragan (Colombia) quien desarrollo la plataforma de programación Wiring con la cual se programa el microcontrolador</a:t>
            </a:r>
            <a:r>
              <a:rPr lang="es-MX" sz="3200" dirty="0" smtClean="0"/>
              <a:t>. </a:t>
            </a:r>
            <a:endParaRPr lang="es-MX" sz="3200" dirty="0"/>
          </a:p>
          <a:p>
            <a:endParaRPr lang="es-MX" sz="3200" dirty="0" smtClean="0"/>
          </a:p>
          <a:p>
            <a:endParaRPr lang="es-MX" sz="3200" dirty="0"/>
          </a:p>
          <a:p>
            <a:endParaRPr lang="es-MX" sz="3200" dirty="0" smtClean="0"/>
          </a:p>
          <a:p>
            <a:endParaRPr lang="es-MX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0" y="3424428"/>
            <a:ext cx="3238203" cy="323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7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¿Para que se diseño?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67448" y="864108"/>
            <a:ext cx="8178084" cy="5120640"/>
          </a:xfrm>
        </p:spPr>
        <p:txBody>
          <a:bodyPr>
            <a:normAutofit/>
          </a:bodyPr>
          <a:lstStyle/>
          <a:p>
            <a:r>
              <a:rPr lang="es-MX" sz="3200" dirty="0" smtClean="0"/>
              <a:t>Se diseño para que los estudiantes de computación y electrónica del instituto pudieran crear prototipos con microcontroladores, ya que en </a:t>
            </a:r>
            <a:r>
              <a:rPr lang="es-MX" sz="3200" dirty="0"/>
              <a:t>aquel entonces adquirir una placa </a:t>
            </a:r>
            <a:r>
              <a:rPr lang="es-MX" sz="3200" dirty="0" smtClean="0"/>
              <a:t>de desarrollo era </a:t>
            </a:r>
            <a:r>
              <a:rPr lang="es-MX" sz="3200" dirty="0"/>
              <a:t>bastante caro y no ofrecían el soporte </a:t>
            </a:r>
            <a:r>
              <a:rPr lang="es-MX" sz="3200" dirty="0" smtClean="0"/>
              <a:t>adecuado. </a:t>
            </a:r>
          </a:p>
          <a:p>
            <a:r>
              <a:rPr lang="es-MX" sz="3200" dirty="0" smtClean="0"/>
              <a:t>Además de que Banzi (el era estudiante) tenia la intención de ayudar a su escuela a evitar la banca-rota con las ganancias de vender las tarjetas. </a:t>
            </a:r>
          </a:p>
          <a:p>
            <a:endParaRPr lang="es-MX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56" y="4983179"/>
            <a:ext cx="2854817" cy="173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3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distingue a Arduino de otras tarjetas?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69268" y="864108"/>
            <a:ext cx="7837628" cy="5120640"/>
          </a:xfrm>
        </p:spPr>
        <p:txBody>
          <a:bodyPr/>
          <a:lstStyle/>
          <a:p>
            <a:r>
              <a:rPr lang="es-MX" dirty="0"/>
              <a:t> </a:t>
            </a:r>
            <a:r>
              <a:rPr lang="es-MX" sz="3200" dirty="0"/>
              <a:t>La </a:t>
            </a:r>
            <a:r>
              <a:rPr lang="es-MX" sz="3200" dirty="0" smtClean="0"/>
              <a:t>filosofía </a:t>
            </a:r>
            <a:r>
              <a:rPr lang="es-MX" sz="3200" dirty="0"/>
              <a:t>OpenSource – </a:t>
            </a:r>
            <a:r>
              <a:rPr lang="es-MX" sz="3200" dirty="0" smtClean="0"/>
              <a:t>Código </a:t>
            </a:r>
            <a:r>
              <a:rPr lang="es-MX" sz="3200" dirty="0"/>
              <a:t>Abierto- que lo sustenta</a:t>
            </a:r>
          </a:p>
          <a:p>
            <a:r>
              <a:rPr lang="es-MX" sz="3200" dirty="0"/>
              <a:t> La comunidad formada a su alrededor</a:t>
            </a:r>
          </a:p>
          <a:p>
            <a:r>
              <a:rPr lang="es-MX" sz="3200" dirty="0"/>
              <a:t> La sencillez del lenguaje de programación</a:t>
            </a:r>
          </a:p>
          <a:p>
            <a:r>
              <a:rPr lang="es-MX" sz="3200" dirty="0"/>
              <a:t> El hardware de bajo costo</a:t>
            </a:r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070" y="4351277"/>
            <a:ext cx="5205949" cy="220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8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co">
  <a:themeElements>
    <a:clrScheme name="Marc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Marc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rc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TM03457475[[fn=Marco]]</Template>
  <TotalTime>265</TotalTime>
  <Words>1275</Words>
  <Application>Microsoft Office PowerPoint</Application>
  <PresentationFormat>Panorámica</PresentationFormat>
  <Paragraphs>185</Paragraphs>
  <Slides>29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8" baseType="lpstr">
      <vt:lpstr>ＭＳ Ｐゴシック</vt:lpstr>
      <vt:lpstr>ＭＳ Ｐゴシック</vt:lpstr>
      <vt:lpstr>Calibri</vt:lpstr>
      <vt:lpstr>Corbel</vt:lpstr>
      <vt:lpstr>HelveticaNeueLT Pro 77 BdCn</vt:lpstr>
      <vt:lpstr>Times New Roman</vt:lpstr>
      <vt:lpstr>Wingdings</vt:lpstr>
      <vt:lpstr>Wingdings 2</vt:lpstr>
      <vt:lpstr>Marco</vt:lpstr>
      <vt:lpstr>Introducción a Arduino</vt:lpstr>
      <vt:lpstr>¿Qué es Arduino?</vt:lpstr>
      <vt:lpstr>¿Qué es Arduino?</vt:lpstr>
      <vt:lpstr>¿Qué es Arduino?</vt:lpstr>
      <vt:lpstr>¿Qué es Arduino?</vt:lpstr>
      <vt:lpstr>Un poco de historia…</vt:lpstr>
      <vt:lpstr>Un poco de historia…</vt:lpstr>
      <vt:lpstr>¿Para que se diseño?</vt:lpstr>
      <vt:lpstr>¿Qué distingue a Arduino de otras tarjetas?</vt:lpstr>
      <vt:lpstr>Modelos Arduino</vt:lpstr>
      <vt:lpstr>Pero ¿Cuál usaremos nosotros?</vt:lpstr>
      <vt:lpstr>Pero ¿Cuál usaremos nosotros?</vt:lpstr>
      <vt:lpstr>¿Qué es un Shield? </vt:lpstr>
      <vt:lpstr>Un poco de motivación por parte de Massimo Banzi</vt:lpstr>
      <vt:lpstr>El entorno de desarrollo Arduino</vt:lpstr>
      <vt:lpstr>Conexiones Arduino UNO</vt:lpstr>
      <vt:lpstr>Conexiones Arduino UNO</vt:lpstr>
      <vt:lpstr>Manipulación de salidas digitales</vt:lpstr>
      <vt:lpstr>Manipulación de salidas digitales</vt:lpstr>
      <vt:lpstr>Practiquemos un poco…</vt:lpstr>
      <vt:lpstr>Practica #1</vt:lpstr>
      <vt:lpstr>Practica #2</vt:lpstr>
      <vt:lpstr>Mezclando con ciclos repetitivos</vt:lpstr>
      <vt:lpstr>Leyendo entradas digitales</vt:lpstr>
      <vt:lpstr>Leyendo entradas digitales</vt:lpstr>
      <vt:lpstr>Practiquemos un poco…</vt:lpstr>
      <vt:lpstr>Practica #3</vt:lpstr>
      <vt:lpstr>Practica #4</vt:lpstr>
      <vt:lpstr>Continuara…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Arduino</dc:title>
  <dc:creator>Daniel Fernández Raygoza</dc:creator>
  <cp:lastModifiedBy>Daniel Fernández Raygoza</cp:lastModifiedBy>
  <cp:revision>53</cp:revision>
  <dcterms:created xsi:type="dcterms:W3CDTF">2016-02-20T06:05:00Z</dcterms:created>
  <dcterms:modified xsi:type="dcterms:W3CDTF">2016-02-27T06:07:26Z</dcterms:modified>
</cp:coreProperties>
</file>